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486" r:id="rId3"/>
    <p:sldId id="632" r:id="rId4"/>
    <p:sldId id="666" r:id="rId5"/>
    <p:sldId id="633" r:id="rId6"/>
    <p:sldId id="667" r:id="rId7"/>
    <p:sldId id="668" r:id="rId8"/>
    <p:sldId id="669" r:id="rId9"/>
    <p:sldId id="670" r:id="rId10"/>
    <p:sldId id="672" r:id="rId11"/>
    <p:sldId id="674" r:id="rId12"/>
    <p:sldId id="675" r:id="rId13"/>
    <p:sldId id="676" r:id="rId14"/>
    <p:sldId id="677" r:id="rId15"/>
    <p:sldId id="678" r:id="rId16"/>
    <p:sldId id="680" r:id="rId17"/>
    <p:sldId id="681" r:id="rId18"/>
    <p:sldId id="682" r:id="rId19"/>
    <p:sldId id="683" r:id="rId20"/>
    <p:sldId id="684" r:id="rId21"/>
    <p:sldId id="685" r:id="rId22"/>
    <p:sldId id="686" r:id="rId23"/>
    <p:sldId id="688" r:id="rId24"/>
    <p:sldId id="689" r:id="rId25"/>
    <p:sldId id="690" r:id="rId26"/>
    <p:sldId id="691" r:id="rId27"/>
    <p:sldId id="692" r:id="rId28"/>
    <p:sldId id="693" r:id="rId29"/>
    <p:sldId id="694" r:id="rId30"/>
    <p:sldId id="695" r:id="rId31"/>
    <p:sldId id="696" r:id="rId32"/>
    <p:sldId id="697" r:id="rId33"/>
    <p:sldId id="698" r:id="rId34"/>
    <p:sldId id="699" r:id="rId35"/>
    <p:sldId id="700" r:id="rId36"/>
    <p:sldId id="701" r:id="rId37"/>
    <p:sldId id="702" r:id="rId38"/>
    <p:sldId id="703" r:id="rId39"/>
    <p:sldId id="704" r:id="rId40"/>
    <p:sldId id="705" r:id="rId41"/>
    <p:sldId id="479" r:id="rId42"/>
    <p:sldId id="257" r:id="rId43"/>
    <p:sldId id="706" r:id="rId44"/>
    <p:sldId id="707" r:id="rId45"/>
    <p:sldId id="708" r:id="rId46"/>
    <p:sldId id="709" r:id="rId47"/>
    <p:sldId id="710" r:id="rId48"/>
    <p:sldId id="711" r:id="rId49"/>
    <p:sldId id="481" r:id="rId50"/>
    <p:sldId id="260" r:id="rId51"/>
    <p:sldId id="480" r:id="rId52"/>
    <p:sldId id="66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4E28"/>
    <a:srgbClr val="FF9794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/>
    <p:restoredTop sz="87150"/>
  </p:normalViewPr>
  <p:slideViewPr>
    <p:cSldViewPr snapToGrid="0" snapToObjects="1" showGuides="1">
      <p:cViewPr varScale="1">
        <p:scale>
          <a:sx n="109" d="100"/>
          <a:sy n="109" d="100"/>
        </p:scale>
        <p:origin x="672" y="1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95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91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36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75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7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6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2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6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9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55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57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97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20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34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3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5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74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2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48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7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66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82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588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78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00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3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48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charset="0"/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lang="en-US" sz="2400" baseline="0" dirty="0">
                <a:latin typeface="Arial" charset="0"/>
                <a:ea typeface="Arial" charset="0"/>
                <a:cs typeface="Arial" charset="0"/>
              </a:rPr>
              <a:t> I embark on my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future research challenges</a:t>
            </a:r>
            <a:r>
              <a:rPr lang="en-US" sz="2400" baseline="0" dirty="0">
                <a:latin typeface="Arial" charset="0"/>
                <a:ea typeface="Arial" charset="0"/>
                <a:cs typeface="Arial" charset="0"/>
              </a:rPr>
              <a:t>, I hope to stimulate interdisciplinary research among researchers from HCI, ubiquitous computing, signal processing and even public policy.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85E9E-5993-0C49-9F78-9A57BFB1E8F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5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65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35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70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1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0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53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53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3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3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1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5E77-1B01-6E40-8A48-486FE257C354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74ED-69C8-5E48-BA32-12FC8524B118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0B4E-5AF4-494B-979F-2707002B8731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CD72-A064-3140-BFE6-11BA2482F93D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E6C8-E959-6749-B5A1-D0DDF1691503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CFC6-B26B-F743-9B50-A3E13915DD1D}" type="datetime1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19D0-B512-7144-B4E9-49F2B6FF825F}" type="datetime1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D9E7-FE47-D749-BFAC-921CEA18FBE6}" type="datetime1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4303-0A0F-C046-BDC0-37C5AEBDE2B8}" type="datetime1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91D6-D445-F845-A5E0-1273EAAA92DF}" type="datetime1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EC9D-3F92-5D42-A37D-E9D934B37E65}" type="datetime1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94C63-6E6F-F34D-AAF1-81B92C201FD4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mail-links.wolfware.ncsu.edu/ls/click?upn=EKVKJ3JyLPImbqYBYuqxZ3dcBmgasWAYYPzWscgm9uU-2B-2BknhHY3ebfZfeUMUy1iwePdn_-2FvqJG2QGwXseLfAoBk3pEDMleE-2FVbwjll-2BTasJDO84VWqs1R0i14jyzoLEOsgRe8SF1wXF9RNCDXc-2B9umqc5tB8sq1XR64h9TMTfYTzE7zPZ-2BI3omCVf5rREHf4fiezrGKjAu3NI4Hz4kzvJmQR-2F4u3p8zHk77pX-2Be3EH3WWY1LkNSbP9cv9Zt-2BEllagYTvHy3GNKNTHrzIkEUNaKs3PdQ-3D-3D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845751-80C4-E84D-90B0-90941747E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92" y="842058"/>
            <a:ext cx="11782501" cy="327012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24: </a:t>
            </a:r>
            <a:r>
              <a:rPr lang="en-US" sz="4400" dirty="0">
                <a:solidFill>
                  <a:schemeClr val="tx1"/>
                </a:solidFill>
                <a:latin typeface="Helvetica" pitchFamily="2" charset="0"/>
              </a:rPr>
              <a:t>Inference attack on networked devices</a:t>
            </a:r>
            <a:br>
              <a:rPr lang="en-US" sz="4400" dirty="0">
                <a:solidFill>
                  <a:schemeClr val="tx1"/>
                </a:solidFill>
                <a:latin typeface="Helvetica" pitchFamily="2" charset="0"/>
                <a:ea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4158907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0369" y="4503575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Nov. 10,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</a:t>
            </a:r>
          </a:p>
        </p:txBody>
      </p:sp>
      <p:pic>
        <p:nvPicPr>
          <p:cNvPr id="5" name="Picture 4" descr="resources downloaded while visting a webpage">
            <a:extLst>
              <a:ext uri="{FF2B5EF4-FFF2-40B4-BE49-F238E27FC236}">
                <a16:creationId xmlns:a16="http://schemas.microsoft.com/office/drawing/2014/main" id="{D4687DC2-A6D8-6E4D-B22B-A4BAB44D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27" y="1308293"/>
            <a:ext cx="8038275" cy="5413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86C9F-2DCF-9D48-935C-800F4CB0E8DF}"/>
              </a:ext>
            </a:extLst>
          </p:cNvPr>
          <p:cNvSpPr txBox="1"/>
          <p:nvPr/>
        </p:nvSpPr>
        <p:spPr>
          <a:xfrm>
            <a:off x="4098858" y="3455874"/>
            <a:ext cx="58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 signature or pattern for each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4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 (Tor)</a:t>
            </a:r>
          </a:p>
        </p:txBody>
      </p:sp>
      <p:pic>
        <p:nvPicPr>
          <p:cNvPr id="5" name="Picture 4" descr="using Tor network">
            <a:extLst>
              <a:ext uri="{FF2B5EF4-FFF2-40B4-BE49-F238E27FC236}">
                <a16:creationId xmlns:a16="http://schemas.microsoft.com/office/drawing/2014/main" id="{4772E49B-A6F5-E647-82AF-3A04690E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478730"/>
            <a:ext cx="11722100" cy="414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5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ng what website you visited using Tor">
            <a:extLst>
              <a:ext uri="{FF2B5EF4-FFF2-40B4-BE49-F238E27FC236}">
                <a16:creationId xmlns:a16="http://schemas.microsoft.com/office/drawing/2014/main" id="{AF8501E5-4C90-8D4A-97C9-56D546A4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22350"/>
            <a:ext cx="117094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 (Tor)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250CD-A2AE-EF4D-BCC6-347CF5937A66}"/>
              </a:ext>
            </a:extLst>
          </p:cNvPr>
          <p:cNvSpPr txBox="1"/>
          <p:nvPr/>
        </p:nvSpPr>
        <p:spPr>
          <a:xfrm>
            <a:off x="4293854" y="5586941"/>
            <a:ext cx="7059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Passive adversary: Eavesdrops on packets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6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ng what website you visited using Tor">
            <a:extLst>
              <a:ext uri="{FF2B5EF4-FFF2-40B4-BE49-F238E27FC236}">
                <a16:creationId xmlns:a16="http://schemas.microsoft.com/office/drawing/2014/main" id="{F625B20F-46DA-DC43-9B9F-594206D0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204912"/>
            <a:ext cx="116586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 (Tor)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97633-6B12-284D-9341-B7828CCF89FF}"/>
              </a:ext>
            </a:extLst>
          </p:cNvPr>
          <p:cNvSpPr txBox="1"/>
          <p:nvPr/>
        </p:nvSpPr>
        <p:spPr>
          <a:xfrm>
            <a:off x="4703960" y="5712122"/>
            <a:ext cx="5278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Obtain all http level traffic (encrypted)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9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ng what website you visited using Tor">
            <a:extLst>
              <a:ext uri="{FF2B5EF4-FFF2-40B4-BE49-F238E27FC236}">
                <a16:creationId xmlns:a16="http://schemas.microsoft.com/office/drawing/2014/main" id="{86FC1BE2-8988-1C43-BDCC-AD579501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151297"/>
            <a:ext cx="10086865" cy="5570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 (Tor)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B11CE-5BEE-1E45-8EC3-B3FB515C25CE}"/>
              </a:ext>
            </a:extLst>
          </p:cNvPr>
          <p:cNvSpPr txBox="1"/>
          <p:nvPr/>
        </p:nvSpPr>
        <p:spPr>
          <a:xfrm>
            <a:off x="6585045" y="5626453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Infer what site user is visiting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5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1524302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 (evaluation setup)</a:t>
            </a:r>
          </a:p>
        </p:txBody>
      </p:sp>
      <p:pic>
        <p:nvPicPr>
          <p:cNvPr id="5" name="Picture 4" descr="closed vs open world evalution ">
            <a:extLst>
              <a:ext uri="{FF2B5EF4-FFF2-40B4-BE49-F238E27FC236}">
                <a16:creationId xmlns:a16="http://schemas.microsoft.com/office/drawing/2014/main" id="{6177620A-5727-024B-BB91-9EECCFEA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89566"/>
            <a:ext cx="8928100" cy="496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F95CD-6ACE-8B4D-B750-4D13E39CED08}"/>
              </a:ext>
            </a:extLst>
          </p:cNvPr>
          <p:cNvSpPr txBox="1"/>
          <p:nvPr/>
        </p:nvSpPr>
        <p:spPr>
          <a:xfrm>
            <a:off x="1473200" y="6255266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sites: Fingerprint created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D9E06-AA16-494F-82A3-536A423A3DCD}"/>
              </a:ext>
            </a:extLst>
          </p:cNvPr>
          <p:cNvSpPr txBox="1"/>
          <p:nvPr/>
        </p:nvSpPr>
        <p:spPr>
          <a:xfrm>
            <a:off x="6908036" y="6255266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Known sites and Unknown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4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Tor hidden services</a:t>
            </a:r>
          </a:p>
        </p:txBody>
      </p:sp>
      <p:pic>
        <p:nvPicPr>
          <p:cNvPr id="6" name="Picture 5" descr="detecting Tor hidden services">
            <a:extLst>
              <a:ext uri="{FF2B5EF4-FFF2-40B4-BE49-F238E27FC236}">
                <a16:creationId xmlns:a16="http://schemas.microsoft.com/office/drawing/2014/main" id="{E0B7196E-6CE4-3F45-933F-EB3B277C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91" y="1478730"/>
            <a:ext cx="8384117" cy="4197385"/>
          </a:xfrm>
          <a:prstGeom prst="rect">
            <a:avLst/>
          </a:prstGeom>
        </p:spPr>
      </p:pic>
      <p:pic>
        <p:nvPicPr>
          <p:cNvPr id="9" name="Picture 8" descr="&quot;&quot;">
            <a:extLst>
              <a:ext uri="{FF2B5EF4-FFF2-40B4-BE49-F238E27FC236}">
                <a16:creationId xmlns:a16="http://schemas.microsoft.com/office/drawing/2014/main" id="{2416D51D-DAFF-F146-B037-07FD80170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0" y="1056632"/>
            <a:ext cx="1352550" cy="1222705"/>
          </a:xfrm>
          <a:prstGeom prst="rect">
            <a:avLst/>
          </a:prstGeom>
        </p:spPr>
      </p:pic>
      <p:cxnSp>
        <p:nvCxnSpPr>
          <p:cNvPr id="11" name="Straight Arrow Connector 10" descr="&quot;&quot;">
            <a:extLst>
              <a:ext uri="{FF2B5EF4-FFF2-40B4-BE49-F238E27FC236}">
                <a16:creationId xmlns:a16="http://schemas.microsoft.com/office/drawing/2014/main" id="{249C707E-6C9C-5E47-B3AF-44C282B46A9A}"/>
              </a:ext>
            </a:extLst>
          </p:cNvPr>
          <p:cNvCxnSpPr>
            <a:cxnSpLocks/>
          </p:cNvCxnSpPr>
          <p:nvPr/>
        </p:nvCxnSpPr>
        <p:spPr>
          <a:xfrm>
            <a:off x="3031067" y="2387047"/>
            <a:ext cx="0" cy="7142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E3B20C-0672-DB47-A9EC-2305036992E4}"/>
              </a:ext>
            </a:extLst>
          </p:cNvPr>
          <p:cNvSpPr/>
          <p:nvPr/>
        </p:nvSpPr>
        <p:spPr>
          <a:xfrm>
            <a:off x="640182" y="5783825"/>
            <a:ext cx="10669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HS-RP circuits are distinguishable from normal circuits (Kwon et al, 2015)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Size of the HS world is estimated at a few thousands (closed world!)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Proposed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30BD0-96C5-FD4D-A8B1-B1E61CD185E6}"/>
              </a:ext>
            </a:extLst>
          </p:cNvPr>
          <p:cNvSpPr/>
          <p:nvPr/>
        </p:nvSpPr>
        <p:spPr>
          <a:xfrm>
            <a:off x="889957" y="1859340"/>
            <a:ext cx="9648795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State of the art attacks: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• CUMUL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• k-Fingerprinting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Deep learning techniques have also been explored recently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kNN</a:t>
            </a:r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approach (Wang et al. 2014)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B787DB-54B7-5E40-9738-C68E26DDC643}"/>
              </a:ext>
            </a:extLst>
          </p:cNvPr>
          <p:cNvSpPr/>
          <p:nvPr/>
        </p:nvSpPr>
        <p:spPr>
          <a:xfrm>
            <a:off x="465666" y="1291581"/>
            <a:ext cx="1126066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3,000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total size, total time, number of packets, packet ordering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the lengths of the first 20 packets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traffic bursts (sequences of packets in the same direction)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–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k-NN – Tune weights of the distance metric that minimizes the distance among instances that belong to the same site.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90% - 95% accuracy on a closed-world of 100 non-onion service websites.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BF12D-7A6C-E546-922F-DF494B04D72A}"/>
              </a:ext>
            </a:extLst>
          </p:cNvPr>
          <p:cNvSpPr/>
          <p:nvPr/>
        </p:nvSpPr>
        <p:spPr>
          <a:xfrm>
            <a:off x="465665" y="6075144"/>
            <a:ext cx="9372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Effective Attacks and Provable Defenses for Website Fingerprinting. Tao Wang,; Xiang Cai, </a:t>
            </a:r>
            <a:r>
              <a:rPr lang="en-US" dirty="0" err="1"/>
              <a:t>Rishab</a:t>
            </a:r>
            <a:r>
              <a:rPr lang="en-US" dirty="0"/>
              <a:t> </a:t>
            </a:r>
            <a:r>
              <a:rPr lang="en-US" dirty="0" err="1"/>
              <a:t>Nithyanand</a:t>
            </a:r>
            <a:r>
              <a:rPr lang="en-US" dirty="0"/>
              <a:t>, and Rob Johnson, Ian Goldberg. USENIX Security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kNN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plot">
            <a:extLst>
              <a:ext uri="{FF2B5EF4-FFF2-40B4-BE49-F238E27FC236}">
                <a16:creationId xmlns:a16="http://schemas.microsoft.com/office/drawing/2014/main" id="{ECFD6742-F77B-754C-81B8-57F5A9408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" y="1761066"/>
            <a:ext cx="5910591" cy="4358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0DDE3-8B40-0346-BBA8-6A3EED232473}"/>
              </a:ext>
            </a:extLst>
          </p:cNvPr>
          <p:cNvSpPr txBox="1"/>
          <p:nvPr/>
        </p:nvSpPr>
        <p:spPr>
          <a:xfrm>
            <a:off x="5960532" y="2800276"/>
            <a:ext cx="5891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Computer distance from all training data (labeled)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 the k nearest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Majority voting among k nearest nodes’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3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DAA136-08BC-2C49-AD54-4D79A9E5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Goals for today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131" y="1484323"/>
            <a:ext cx="10909738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Inference attacks on networked devices: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Remote physical device fingerprinting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TCP based clock skew rate</a:t>
            </a:r>
          </a:p>
          <a:p>
            <a:pPr marL="914400" lvl="1" indent="-45720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Website fingerprinting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Over encrypted data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914400" lvl="1" indent="-457200">
              <a:buFont typeface="Wingdings" charset="2"/>
              <a:buChar char="Ø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IoT device activity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Over encrypted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301B8-EFDC-5548-9441-BEAFCEF10B6C}"/>
              </a:ext>
            </a:extLst>
          </p:cNvPr>
          <p:cNvSpPr txBox="1"/>
          <p:nvPr/>
        </p:nvSpPr>
        <p:spPr>
          <a:xfrm>
            <a:off x="1580826" y="6334895"/>
            <a:ext cx="6793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slide contents have been taken from </a:t>
            </a:r>
            <a:r>
              <a:rPr lang="en-US" sz="1600" dirty="0"/>
              <a:t>Steven J. Murdoch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/>
              <a:t>Claudia Diaz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CUMUL (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Panchenko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al, 2016)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4F833F-F7AA-E646-B871-6F578DF95141}"/>
              </a:ext>
            </a:extLst>
          </p:cNvPr>
          <p:cNvSpPr/>
          <p:nvPr/>
        </p:nvSpPr>
        <p:spPr>
          <a:xfrm>
            <a:off x="376182" y="1336119"/>
            <a:ext cx="1100301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Features </a:t>
            </a:r>
          </a:p>
          <a:p>
            <a:pPr marL="914400" lvl="1" indent="-457200">
              <a:buFont typeface="System Font Regular"/>
              <a:buChar char="−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104-coordinate vector formed by the number of bytes and packets in each direction and 100 interpolation points of the cumulative sum of packet lengths (with direction)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– Radial Basis Function kernel (RBF) SVM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90% - 93% for 100 Non HS sites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Open world of 9,000 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194B-E502-384B-9AA7-1B37DCF9A126}"/>
              </a:ext>
            </a:extLst>
          </p:cNvPr>
          <p:cNvSpPr/>
          <p:nvPr/>
        </p:nvSpPr>
        <p:spPr>
          <a:xfrm>
            <a:off x="596315" y="5710019"/>
            <a:ext cx="10562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Website Fingerprinting at Internet Scale. Andriy </a:t>
            </a:r>
            <a:r>
              <a:rPr lang="en-US" dirty="0" err="1"/>
              <a:t>Panchenko</a:t>
            </a:r>
            <a:r>
              <a:rPr lang="en-US" dirty="0"/>
              <a:t>, Fabian </a:t>
            </a:r>
            <a:r>
              <a:rPr lang="en-US" dirty="0" err="1"/>
              <a:t>Lanze</a:t>
            </a:r>
            <a:r>
              <a:rPr lang="en-US" dirty="0"/>
              <a:t>, Andreas </a:t>
            </a:r>
            <a:r>
              <a:rPr lang="en-US" dirty="0" err="1"/>
              <a:t>Zinnen</a:t>
            </a:r>
            <a:r>
              <a:rPr lang="en-US" dirty="0"/>
              <a:t> , Martin </a:t>
            </a:r>
            <a:r>
              <a:rPr lang="en-US" dirty="0" err="1"/>
              <a:t>Henze</a:t>
            </a:r>
            <a:r>
              <a:rPr lang="en-US" dirty="0"/>
              <a:t> , Jan </a:t>
            </a:r>
            <a:r>
              <a:rPr lang="en-US" dirty="0" err="1"/>
              <a:t>Pennekamp</a:t>
            </a:r>
            <a:r>
              <a:rPr lang="en-US" dirty="0"/>
              <a:t> , Klaus </a:t>
            </a:r>
            <a:r>
              <a:rPr lang="en-US" dirty="0" err="1"/>
              <a:t>Wehrle</a:t>
            </a:r>
            <a:r>
              <a:rPr lang="en-US" dirty="0"/>
              <a:t> , and Thomas Engel. NDSS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7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SVM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classifier and result">
            <a:extLst>
              <a:ext uri="{FF2B5EF4-FFF2-40B4-BE49-F238E27FC236}">
                <a16:creationId xmlns:a16="http://schemas.microsoft.com/office/drawing/2014/main" id="{84419594-622D-8947-A2E9-EDF52EBB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5" y="1373378"/>
            <a:ext cx="5087400" cy="5165534"/>
          </a:xfrm>
          <a:prstGeom prst="rect">
            <a:avLst/>
          </a:prstGeom>
        </p:spPr>
      </p:pic>
      <p:pic>
        <p:nvPicPr>
          <p:cNvPr id="7" name="Picture 6" descr="classifier and result">
            <a:extLst>
              <a:ext uri="{FF2B5EF4-FFF2-40B4-BE49-F238E27FC236}">
                <a16:creationId xmlns:a16="http://schemas.microsoft.com/office/drawing/2014/main" id="{3A19844D-6209-7B48-9A7B-C6A25F355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4084"/>
            <a:ext cx="4762500" cy="492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084C7-5432-8A4A-A39C-FB7E87EC0321}"/>
              </a:ext>
            </a:extLst>
          </p:cNvPr>
          <p:cNvSpPr txBox="1"/>
          <p:nvPr/>
        </p:nvSpPr>
        <p:spPr>
          <a:xfrm>
            <a:off x="8290259" y="607935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Multi-class SVM</a:t>
            </a:r>
          </a:p>
        </p:txBody>
      </p:sp>
    </p:spTree>
    <p:extLst>
      <p:ext uri="{BB962C8B-B14F-4D97-AF65-F5344CB8AC3E}">
        <p14:creationId xmlns:p14="http://schemas.microsoft.com/office/powerpoint/2010/main" val="184184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k-Fingerprinting (Hayes et al, 2016)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747EB9-10D5-1C49-AB0D-625E62812C37}"/>
              </a:ext>
            </a:extLst>
          </p:cNvPr>
          <p:cNvSpPr/>
          <p:nvPr/>
        </p:nvSpPr>
        <p:spPr>
          <a:xfrm>
            <a:off x="694266" y="1694300"/>
            <a:ext cx="104309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175 – Timing and Size features such as #packets/second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– Random Forest (RF) + k-NN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90% accuracy on 30 onion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world of 100,000 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158F3-D119-AC47-A9D6-3BDF54970AA0}"/>
              </a:ext>
            </a:extLst>
          </p:cNvPr>
          <p:cNvSpPr/>
          <p:nvPr/>
        </p:nvSpPr>
        <p:spPr>
          <a:xfrm>
            <a:off x="694266" y="5892581"/>
            <a:ext cx="907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k-fingerprinting: A Robust Scalable Website Fingerprinting Technique. Jamie Hayes and George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Danezis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USENIX 2016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6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Real-world implications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EBD15F-D487-B34E-9F7F-AEA066122847}"/>
              </a:ext>
            </a:extLst>
          </p:cNvPr>
          <p:cNvSpPr/>
          <p:nvPr/>
        </p:nvSpPr>
        <p:spPr>
          <a:xfrm>
            <a:off x="524933" y="1478730"/>
            <a:ext cx="10642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Tor is the most advanced anonymity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WF allows an adversary to discover the browsing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deployed by a low-resource adversary (that Tor aims to protect against)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Series of successful attacks in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 how concerned should we be about these attacks in practice? – Critical review of WF attacks (Juarez et al, 2014)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140C1-BA80-3745-984C-2B60ED4DE6B1}"/>
              </a:ext>
            </a:extLst>
          </p:cNvPr>
          <p:cNvSpPr/>
          <p:nvPr/>
        </p:nvSpPr>
        <p:spPr>
          <a:xfrm>
            <a:off x="524933" y="6033184"/>
            <a:ext cx="985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Critical Evaluation of Website Fingerprinting Attacks Marc Juarez , Sadia </a:t>
            </a:r>
            <a:r>
              <a:rPr lang="en-US" dirty="0" err="1"/>
              <a:t>Afroz</a:t>
            </a:r>
            <a:r>
              <a:rPr lang="en-US" dirty="0"/>
              <a:t> , </a:t>
            </a:r>
            <a:r>
              <a:rPr lang="en-US" dirty="0" err="1"/>
              <a:t>Gunes</a:t>
            </a:r>
            <a:r>
              <a:rPr lang="en-US" dirty="0"/>
              <a:t> </a:t>
            </a:r>
            <a:r>
              <a:rPr lang="en-US" dirty="0" err="1"/>
              <a:t>Acar</a:t>
            </a:r>
            <a:r>
              <a:rPr lang="en-US" dirty="0"/>
              <a:t> , Claudia Diaz , Rachel </a:t>
            </a:r>
            <a:r>
              <a:rPr lang="en-US" dirty="0" err="1"/>
              <a:t>Greenstadt</a:t>
            </a:r>
            <a:r>
              <a:rPr lang="en-US" dirty="0"/>
              <a:t>. CCS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5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Client side assumption</a:t>
            </a:r>
          </a:p>
        </p:txBody>
      </p:sp>
      <p:pic>
        <p:nvPicPr>
          <p:cNvPr id="5" name="Picture 4" descr="attack setup">
            <a:extLst>
              <a:ext uri="{FF2B5EF4-FFF2-40B4-BE49-F238E27FC236}">
                <a16:creationId xmlns:a16="http://schemas.microsoft.com/office/drawing/2014/main" id="{A75D1E80-D2CE-C648-A931-E6CDC98A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478730"/>
            <a:ext cx="11722100" cy="4140200"/>
          </a:xfrm>
          <a:prstGeom prst="rect">
            <a:avLst/>
          </a:prstGeom>
        </p:spPr>
      </p:pic>
      <p:sp>
        <p:nvSpPr>
          <p:cNvPr id="3" name="Donut 2" descr="&quot;&quot;">
            <a:extLst>
              <a:ext uri="{FF2B5EF4-FFF2-40B4-BE49-F238E27FC236}">
                <a16:creationId xmlns:a16="http://schemas.microsoft.com/office/drawing/2014/main" id="{EB98F6CD-D0EA-1D4F-991F-44E8BDF2C633}"/>
              </a:ext>
            </a:extLst>
          </p:cNvPr>
          <p:cNvSpPr/>
          <p:nvPr/>
        </p:nvSpPr>
        <p:spPr>
          <a:xfrm>
            <a:off x="234950" y="2530304"/>
            <a:ext cx="3405717" cy="3088626"/>
          </a:xfrm>
          <a:prstGeom prst="donut">
            <a:avLst>
              <a:gd name="adj" fmla="val 1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ular Callout 5" descr="&quot;&quot;">
            <a:extLst>
              <a:ext uri="{FF2B5EF4-FFF2-40B4-BE49-F238E27FC236}">
                <a16:creationId xmlns:a16="http://schemas.microsoft.com/office/drawing/2014/main" id="{38D92873-6B3B-2942-9C45-4AE915E44C7B}"/>
              </a:ext>
            </a:extLst>
          </p:cNvPr>
          <p:cNvSpPr/>
          <p:nvPr/>
        </p:nvSpPr>
        <p:spPr>
          <a:xfrm>
            <a:off x="3860800" y="4707467"/>
            <a:ext cx="3335867" cy="1648883"/>
          </a:xfrm>
          <a:prstGeom prst="wedgeRectCallout">
            <a:avLst>
              <a:gd name="adj1" fmla="val -58396"/>
              <a:gd name="adj2" fmla="val -7716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multi-tab browsing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multiple tabs are open">
            <a:extLst>
              <a:ext uri="{FF2B5EF4-FFF2-40B4-BE49-F238E27FC236}">
                <a16:creationId xmlns:a16="http://schemas.microsoft.com/office/drawing/2014/main" id="{388B73FE-9FB0-DA4D-AD48-706F8B8A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41" y="1148576"/>
            <a:ext cx="8407226" cy="55728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0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 multi-tab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impact of multiple tabs">
            <a:extLst>
              <a:ext uri="{FF2B5EF4-FFF2-40B4-BE49-F238E27FC236}">
                <a16:creationId xmlns:a16="http://schemas.microsoft.com/office/drawing/2014/main" id="{683628CC-6AD4-7F49-AD18-AD1DE4BF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16" y="1478730"/>
            <a:ext cx="9241367" cy="4753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1CC53-B52E-994B-9230-A3C903903288}"/>
              </a:ext>
            </a:extLst>
          </p:cNvPr>
          <p:cNvSpPr txBox="1"/>
          <p:nvPr/>
        </p:nvSpPr>
        <p:spPr>
          <a:xfrm>
            <a:off x="846667" y="3282434"/>
            <a:ext cx="276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and test on one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7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TBB version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0D150-D136-614A-821F-8FA43EB8E05D}"/>
              </a:ext>
            </a:extLst>
          </p:cNvPr>
          <p:cNvSpPr/>
          <p:nvPr/>
        </p:nvSpPr>
        <p:spPr>
          <a:xfrm>
            <a:off x="897466" y="1840047"/>
            <a:ext cx="86529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TBB: Tor Browser Bundle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Several versions coexist at any given time</a:t>
            </a:r>
          </a:p>
        </p:txBody>
      </p:sp>
      <p:pic>
        <p:nvPicPr>
          <p:cNvPr id="6" name="Picture 5" descr="browser version">
            <a:extLst>
              <a:ext uri="{FF2B5EF4-FFF2-40B4-BE49-F238E27FC236}">
                <a16:creationId xmlns:a16="http://schemas.microsoft.com/office/drawing/2014/main" id="{F23985E1-A72D-EE4B-98B3-C262BBAF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66" y="2927196"/>
            <a:ext cx="7556500" cy="36117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40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Adversary side assumption</a:t>
            </a:r>
          </a:p>
        </p:txBody>
      </p:sp>
      <p:pic>
        <p:nvPicPr>
          <p:cNvPr id="8" name="Picture 7" descr="setup image">
            <a:extLst>
              <a:ext uri="{FF2B5EF4-FFF2-40B4-BE49-F238E27FC236}">
                <a16:creationId xmlns:a16="http://schemas.microsoft.com/office/drawing/2014/main" id="{154E5325-F672-4443-B646-E6C035E1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22350"/>
            <a:ext cx="11709400" cy="5334000"/>
          </a:xfrm>
          <a:prstGeom prst="rect">
            <a:avLst/>
          </a:prstGeom>
        </p:spPr>
      </p:pic>
      <p:sp>
        <p:nvSpPr>
          <p:cNvPr id="6" name="Donut 5" descr="&quot;&quot;">
            <a:extLst>
              <a:ext uri="{FF2B5EF4-FFF2-40B4-BE49-F238E27FC236}">
                <a16:creationId xmlns:a16="http://schemas.microsoft.com/office/drawing/2014/main" id="{42BFCE13-5402-D140-87B3-593312B27422}"/>
              </a:ext>
            </a:extLst>
          </p:cNvPr>
          <p:cNvSpPr/>
          <p:nvPr/>
        </p:nvSpPr>
        <p:spPr>
          <a:xfrm>
            <a:off x="1826683" y="3450286"/>
            <a:ext cx="3405717" cy="3088626"/>
          </a:xfrm>
          <a:prstGeom prst="donut">
            <a:avLst>
              <a:gd name="adj" fmla="val 1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ular Callout 6" descr="&quot;&quot;">
            <a:extLst>
              <a:ext uri="{FF2B5EF4-FFF2-40B4-BE49-F238E27FC236}">
                <a16:creationId xmlns:a16="http://schemas.microsoft.com/office/drawing/2014/main" id="{6228D9F4-7489-374B-82BD-5855011DB032}"/>
              </a:ext>
            </a:extLst>
          </p:cNvPr>
          <p:cNvSpPr/>
          <p:nvPr/>
        </p:nvSpPr>
        <p:spPr>
          <a:xfrm>
            <a:off x="5909733" y="4994599"/>
            <a:ext cx="3335867" cy="1648883"/>
          </a:xfrm>
          <a:prstGeom prst="wedgeRectCallout">
            <a:avLst>
              <a:gd name="adj1" fmla="val -74132"/>
              <a:gd name="adj2" fmla="val -2171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Adversary: e.g., replicability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1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network conditions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adversary might had data for one location">
            <a:extLst>
              <a:ext uri="{FF2B5EF4-FFF2-40B4-BE49-F238E27FC236}">
                <a16:creationId xmlns:a16="http://schemas.microsoft.com/office/drawing/2014/main" id="{ED26052C-B1BD-BB4D-AF3F-94BAB129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67" y="1316281"/>
            <a:ext cx="9258300" cy="52226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6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Remote device identification</a:t>
            </a:r>
          </a:p>
        </p:txBody>
      </p:sp>
      <p:pic>
        <p:nvPicPr>
          <p:cNvPr id="6" name="Picture 5" descr="&quot;&quot;">
            <a:extLst>
              <a:ext uri="{FF2B5EF4-FFF2-40B4-BE49-F238E27FC236}">
                <a16:creationId xmlns:a16="http://schemas.microsoft.com/office/drawing/2014/main" id="{7C51AFAF-6EEE-B946-887B-B97DDE06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1" y="1580330"/>
            <a:ext cx="5874029" cy="3836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EA687E-DB1E-B843-99B5-98AEA7247BE7}"/>
              </a:ext>
            </a:extLst>
          </p:cNvPr>
          <p:cNvSpPr txBox="1"/>
          <p:nvPr/>
        </p:nvSpPr>
        <p:spPr>
          <a:xfrm>
            <a:off x="1734556" y="5581402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 did we see this?</a:t>
            </a:r>
          </a:p>
        </p:txBody>
      </p:sp>
      <p:pic>
        <p:nvPicPr>
          <p:cNvPr id="8" name="Picture 7" descr="&quot;&quot;">
            <a:extLst>
              <a:ext uri="{FF2B5EF4-FFF2-40B4-BE49-F238E27FC236}">
                <a16:creationId xmlns:a16="http://schemas.microsoft.com/office/drawing/2014/main" id="{5F7F094B-4F48-454C-A3BE-EDCD53B0C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539" y="1662811"/>
            <a:ext cx="5396410" cy="375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B32E6-1679-B54D-9C09-FF5ECB4DDD11}"/>
              </a:ext>
            </a:extLst>
          </p:cNvPr>
          <p:cNvSpPr txBox="1"/>
          <p:nvPr/>
        </p:nvSpPr>
        <p:spPr>
          <a:xfrm>
            <a:off x="7824618" y="5581402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was running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Nmap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network conditions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adversary might had data for one location">
            <a:extLst>
              <a:ext uri="{FF2B5EF4-FFF2-40B4-BE49-F238E27FC236}">
                <a16:creationId xmlns:a16="http://schemas.microsoft.com/office/drawing/2014/main" id="{76FBCF73-808D-A143-9D06-8FC01C7B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8" y="1257035"/>
            <a:ext cx="9580033" cy="53210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2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network conditions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adversary might had data for one location">
            <a:extLst>
              <a:ext uri="{FF2B5EF4-FFF2-40B4-BE49-F238E27FC236}">
                <a16:creationId xmlns:a16="http://schemas.microsoft.com/office/drawing/2014/main" id="{180BD58C-BC24-614F-9875-E2FE766B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240400"/>
            <a:ext cx="10056283" cy="54810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18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network conditions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adversary might had data for one location">
            <a:extLst>
              <a:ext uri="{FF2B5EF4-FFF2-40B4-BE49-F238E27FC236}">
                <a16:creationId xmlns:a16="http://schemas.microsoft.com/office/drawing/2014/main" id="{5D849C19-4A63-DB42-A268-55B6324F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2" y="1194378"/>
            <a:ext cx="9657402" cy="5446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0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Experiments: network conditions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setup">
            <a:extLst>
              <a:ext uri="{FF2B5EF4-FFF2-40B4-BE49-F238E27FC236}">
                <a16:creationId xmlns:a16="http://schemas.microsoft.com/office/drawing/2014/main" id="{FC71EEBE-3E3C-BD48-B74E-7FAD45E2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66980"/>
            <a:ext cx="11391900" cy="5189369"/>
          </a:xfrm>
          <a:prstGeom prst="rect">
            <a:avLst/>
          </a:prstGeom>
        </p:spPr>
      </p:pic>
      <p:sp>
        <p:nvSpPr>
          <p:cNvPr id="6" name="Donut 5" descr="&quot;&quot;">
            <a:extLst>
              <a:ext uri="{FF2B5EF4-FFF2-40B4-BE49-F238E27FC236}">
                <a16:creationId xmlns:a16="http://schemas.microsoft.com/office/drawing/2014/main" id="{F4E760C2-ADB0-344E-8A80-EA4AC725043E}"/>
              </a:ext>
            </a:extLst>
          </p:cNvPr>
          <p:cNvSpPr/>
          <p:nvPr/>
        </p:nvSpPr>
        <p:spPr>
          <a:xfrm>
            <a:off x="8610600" y="1827980"/>
            <a:ext cx="3405717" cy="3088626"/>
          </a:xfrm>
          <a:prstGeom prst="donut">
            <a:avLst>
              <a:gd name="adj" fmla="val 1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ular Callout 6" descr="&quot;&quot;">
            <a:extLst>
              <a:ext uri="{FF2B5EF4-FFF2-40B4-BE49-F238E27FC236}">
                <a16:creationId xmlns:a16="http://schemas.microsoft.com/office/drawing/2014/main" id="{29053011-8640-EF4B-87C9-A06DA914DFC1}"/>
              </a:ext>
            </a:extLst>
          </p:cNvPr>
          <p:cNvSpPr/>
          <p:nvPr/>
        </p:nvSpPr>
        <p:spPr>
          <a:xfrm>
            <a:off x="5909733" y="4994599"/>
            <a:ext cx="3335867" cy="1648883"/>
          </a:xfrm>
          <a:prstGeom prst="wedgeRectCallout">
            <a:avLst>
              <a:gd name="adj1" fmla="val 54294"/>
              <a:gd name="adj2" fmla="val -11310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Web: e.g., staleness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staleness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plot">
            <a:extLst>
              <a:ext uri="{FF2B5EF4-FFF2-40B4-BE49-F238E27FC236}">
                <a16:creationId xmlns:a16="http://schemas.microsoft.com/office/drawing/2014/main" id="{EA764172-D463-2846-8FD1-32644A67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662112"/>
            <a:ext cx="8356600" cy="4876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57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Disparate impact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1F4EE-34A7-DE4F-B91B-8DEC31D944F1}"/>
              </a:ext>
            </a:extLst>
          </p:cNvPr>
          <p:cNvSpPr/>
          <p:nvPr/>
        </p:nvSpPr>
        <p:spPr>
          <a:xfrm>
            <a:off x="618067" y="2189827"/>
            <a:ext cx="109558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WF normally attacks report average success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But… – Are certain websites more susceptible to website fingerprinting attacks than others? – What makes some sites more vulnerable to the attack than others?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00919-802D-D74C-B738-220285E931D1}"/>
              </a:ext>
            </a:extLst>
          </p:cNvPr>
          <p:cNvSpPr/>
          <p:nvPr/>
        </p:nvSpPr>
        <p:spPr>
          <a:xfrm>
            <a:off x="702734" y="5710019"/>
            <a:ext cx="10871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How Unique is Your. onion? An Analysis of the </a:t>
            </a:r>
            <a:r>
              <a:rPr lang="en-US" dirty="0" err="1">
                <a:latin typeface="Arial" panose="020B0604020202020204" pitchFamily="34" charset="0"/>
              </a:rPr>
              <a:t>Fingerprintability</a:t>
            </a:r>
            <a:r>
              <a:rPr lang="en-US" dirty="0">
                <a:latin typeface="Arial" panose="020B0604020202020204" pitchFamily="34" charset="0"/>
              </a:rPr>
              <a:t> of Tor Onion Services. R </a:t>
            </a:r>
            <a:r>
              <a:rPr lang="en-US" dirty="0" err="1">
                <a:latin typeface="Arial" panose="020B0604020202020204" pitchFamily="34" charset="0"/>
              </a:rPr>
              <a:t>Overdorf</a:t>
            </a:r>
            <a:r>
              <a:rPr lang="en-US" dirty="0">
                <a:latin typeface="Arial" panose="020B0604020202020204" pitchFamily="34" charset="0"/>
              </a:rPr>
              <a:t>, M Juarez, G </a:t>
            </a:r>
            <a:r>
              <a:rPr lang="en-US" dirty="0" err="1">
                <a:latin typeface="Arial" panose="020B0604020202020204" pitchFamily="34" charset="0"/>
              </a:rPr>
              <a:t>Acar</a:t>
            </a:r>
            <a:r>
              <a:rPr lang="en-US" dirty="0">
                <a:latin typeface="Arial" panose="020B0604020202020204" pitchFamily="34" charset="0"/>
              </a:rPr>
              <a:t>, R </a:t>
            </a:r>
            <a:r>
              <a:rPr lang="en-US" dirty="0" err="1">
                <a:latin typeface="Arial" panose="020B0604020202020204" pitchFamily="34" charset="0"/>
              </a:rPr>
              <a:t>Greenstadt</a:t>
            </a:r>
            <a:r>
              <a:rPr lang="en-US" dirty="0">
                <a:latin typeface="Arial" panose="020B0604020202020204" pitchFamily="34" charset="0"/>
              </a:rPr>
              <a:t>, C Diaz. CCS 2017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9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Misclassifications of onion services: Sites that are “safe”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plot">
            <a:extLst>
              <a:ext uri="{FF2B5EF4-FFF2-40B4-BE49-F238E27FC236}">
                <a16:creationId xmlns:a16="http://schemas.microsoft.com/office/drawing/2014/main" id="{8F514F6E-C940-3942-916E-C00B813C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23" y="1762752"/>
            <a:ext cx="8481483" cy="49587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75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Site-level Feature Analysis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E4F61-6FD4-634E-BBF2-37638BC77950}"/>
              </a:ext>
            </a:extLst>
          </p:cNvPr>
          <p:cNvSpPr/>
          <p:nvPr/>
        </p:nvSpPr>
        <p:spPr>
          <a:xfrm>
            <a:off x="694266" y="1478730"/>
            <a:ext cx="110405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Trace features are not always 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we determine what characteristics of a website affect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fingerprintability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Site-Level Features: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Total HTTP download size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http duration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screenshot size 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number of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75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Level Feature Analysis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feature importance">
            <a:extLst>
              <a:ext uri="{FF2B5EF4-FFF2-40B4-BE49-F238E27FC236}">
                <a16:creationId xmlns:a16="http://schemas.microsoft.com/office/drawing/2014/main" id="{2B1FC88F-6BC8-BC45-A118-2597F3F9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67" y="1337428"/>
            <a:ext cx="9207500" cy="5384047"/>
          </a:xfrm>
          <a:prstGeom prst="rect">
            <a:avLst/>
          </a:prstGeom>
        </p:spPr>
      </p:pic>
      <p:sp>
        <p:nvSpPr>
          <p:cNvPr id="6" name="Donut 5" descr="&quot;&quot;">
            <a:extLst>
              <a:ext uri="{FF2B5EF4-FFF2-40B4-BE49-F238E27FC236}">
                <a16:creationId xmlns:a16="http://schemas.microsoft.com/office/drawing/2014/main" id="{A7C6560D-81E2-2A45-93DE-A11713E8C709}"/>
              </a:ext>
            </a:extLst>
          </p:cNvPr>
          <p:cNvSpPr/>
          <p:nvPr/>
        </p:nvSpPr>
        <p:spPr>
          <a:xfrm>
            <a:off x="2109787" y="1478729"/>
            <a:ext cx="1119188" cy="3636195"/>
          </a:xfrm>
          <a:prstGeom prst="donut">
            <a:avLst>
              <a:gd name="adj" fmla="val 1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Donut 7" descr="&quot;&quot;">
            <a:extLst>
              <a:ext uri="{FF2B5EF4-FFF2-40B4-BE49-F238E27FC236}">
                <a16:creationId xmlns:a16="http://schemas.microsoft.com/office/drawing/2014/main" id="{AAC5A820-1CE7-5945-8306-5D9B494A200C}"/>
              </a:ext>
            </a:extLst>
          </p:cNvPr>
          <p:cNvSpPr/>
          <p:nvPr/>
        </p:nvSpPr>
        <p:spPr>
          <a:xfrm>
            <a:off x="4411867" y="2358573"/>
            <a:ext cx="1062038" cy="3088626"/>
          </a:xfrm>
          <a:prstGeom prst="donut">
            <a:avLst>
              <a:gd name="adj" fmla="val 1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WF countermeasures</a:t>
            </a:r>
            <a:endParaRPr lang="en-GB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countermeasures">
            <a:extLst>
              <a:ext uri="{FF2B5EF4-FFF2-40B4-BE49-F238E27FC236}">
                <a16:creationId xmlns:a16="http://schemas.microsoft.com/office/drawing/2014/main" id="{5D168F82-ED69-044E-862B-F619629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80740"/>
            <a:ext cx="10782300" cy="467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1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Computers have multiple clocks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9311D-BAB7-334F-8B65-3EE519988E71}"/>
              </a:ext>
            </a:extLst>
          </p:cNvPr>
          <p:cNvSpPr/>
          <p:nvPr/>
        </p:nvSpPr>
        <p:spPr>
          <a:xfrm>
            <a:off x="345965" y="1458496"/>
            <a:ext cx="81943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clock consists of an: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Oscillator, controlled by a crystal, ticks at a nominal frequency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Counter, counts the number of ticks produced by the oscillator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FreeBSD there are several clocks available (other OS are similar):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400" b="1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 counter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 uncorrected clock used internally by the OS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400" b="1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clock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 clock corrected by NTP (used by applications)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400" b="1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 clock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(also known as CMOS clock): runs even when PC is off</a:t>
            </a:r>
          </a:p>
        </p:txBody>
      </p:sp>
      <p:pic>
        <p:nvPicPr>
          <p:cNvPr id="7" name="Picture 6" descr="C code to get hardclock value">
            <a:extLst>
              <a:ext uri="{FF2B5EF4-FFF2-40B4-BE49-F238E27FC236}">
                <a16:creationId xmlns:a16="http://schemas.microsoft.com/office/drawing/2014/main" id="{A1499909-A99A-084F-9CCB-D9E66E12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431" y="2628796"/>
            <a:ext cx="2811507" cy="3674533"/>
          </a:xfrm>
          <a:prstGeom prst="rect">
            <a:avLst/>
          </a:prstGeom>
        </p:spPr>
      </p:pic>
      <p:pic>
        <p:nvPicPr>
          <p:cNvPr id="9" name="Picture 8" descr="oscilllator">
            <a:extLst>
              <a:ext uri="{FF2B5EF4-FFF2-40B4-BE49-F238E27FC236}">
                <a16:creationId xmlns:a16="http://schemas.microsoft.com/office/drawing/2014/main" id="{91CCF75A-2199-A844-93D3-28E582A0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09256" y="848146"/>
            <a:ext cx="1536977" cy="20575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01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WF countermeasures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ACEB9-D9F9-0941-A43B-CF0541F635A2}"/>
              </a:ext>
            </a:extLst>
          </p:cNvPr>
          <p:cNvSpPr/>
          <p:nvPr/>
        </p:nvSpPr>
        <p:spPr>
          <a:xfrm>
            <a:off x="575732" y="1478730"/>
            <a:ext cx="104986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padding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Constant rate is unreasonable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Leakage: how to optimize padding?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latency to disrupt the traffic pattern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Bad idea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Page design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Small size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Dynamism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64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0924" y="1304867"/>
            <a:ext cx="11510093" cy="1000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in IoT </a:t>
            </a:r>
          </a:p>
        </p:txBody>
      </p:sp>
      <p:pic>
        <p:nvPicPr>
          <p:cNvPr id="2" name="Picture 1" descr="&quot;&quot;">
            <a:extLst>
              <a:ext uri="{FF2B5EF4-FFF2-40B4-BE49-F238E27FC236}">
                <a16:creationId xmlns:a16="http://schemas.microsoft.com/office/drawing/2014/main" id="{971E7F19-DBAD-374D-A85F-85EE401E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92" y="2621563"/>
            <a:ext cx="3491235" cy="32618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7D8D-75D8-5240-B352-F509E1B9F43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84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18A6-1197-1547-B4A8-8D786CE7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8" y="439056"/>
            <a:ext cx="12061012" cy="72212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Welcoming IoT devices into our homes</a:t>
            </a:r>
          </a:p>
        </p:txBody>
      </p:sp>
      <p:pic>
        <p:nvPicPr>
          <p:cNvPr id="4" name="Picture 3" descr="&quot;&quot;">
            <a:extLst>
              <a:ext uri="{FF2B5EF4-FFF2-40B4-BE49-F238E27FC236}">
                <a16:creationId xmlns:a16="http://schemas.microsoft.com/office/drawing/2014/main" id="{B379E559-F0A2-0F47-B7DB-EB20BE5B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9" y="2136119"/>
            <a:ext cx="6525455" cy="3677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E3A01-2C4C-7A4C-BB71-C1617087DF45}"/>
              </a:ext>
            </a:extLst>
          </p:cNvPr>
          <p:cNvSpPr/>
          <p:nvPr/>
        </p:nvSpPr>
        <p:spPr>
          <a:xfrm>
            <a:off x="6922235" y="1677296"/>
            <a:ext cx="5169004" cy="472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57%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Americans say that having smart products in their house saves them about 30 minutes per day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5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47%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Millennials already own some devices 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70%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who already own one product are planning to buy another one</a:t>
            </a:r>
          </a:p>
          <a:p>
            <a:pPr lvl="1"/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Smart house market will approach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40 billion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USD in the US alone by 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E0F1-671D-6B45-90B4-4BA76B0A62BD}"/>
              </a:ext>
            </a:extLst>
          </p:cNvPr>
          <p:cNvSpPr/>
          <p:nvPr/>
        </p:nvSpPr>
        <p:spPr>
          <a:xfrm>
            <a:off x="7111921" y="8475827"/>
            <a:ext cx="612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www.alarms.org</a:t>
            </a:r>
            <a:r>
              <a:rPr lang="en-US" sz="2400" dirty="0"/>
              <a:t>/smart-home-statistics/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65C189-657D-2E4F-9E38-12BA0DE4C84B}"/>
              </a:ext>
            </a:extLst>
          </p:cNvPr>
          <p:cNvSpPr/>
          <p:nvPr/>
        </p:nvSpPr>
        <p:spPr>
          <a:xfrm>
            <a:off x="2665111" y="6402462"/>
            <a:ext cx="4105983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67" dirty="0" err="1">
                <a:latin typeface="Arial" panose="020B0604020202020204" pitchFamily="34" charset="0"/>
                <a:cs typeface="Arial" panose="020B0604020202020204" pitchFamily="34" charset="0"/>
              </a:rPr>
              <a:t>www.alarms.org</a:t>
            </a:r>
            <a:r>
              <a:rPr lang="en-US" sz="1467" dirty="0">
                <a:latin typeface="Arial" panose="020B0604020202020204" pitchFamily="34" charset="0"/>
                <a:cs typeface="Arial" panose="020B0604020202020204" pitchFamily="34" charset="0"/>
              </a:rPr>
              <a:t>/smart-home-statistics/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505BD4B-02C6-1747-972A-EA7E174D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07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Two forms of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CD45-2716-FA44-B815-EA451D64D837}"/>
              </a:ext>
            </a:extLst>
          </p:cNvPr>
          <p:cNvSpPr txBox="1"/>
          <p:nvPr/>
        </p:nvSpPr>
        <p:spPr>
          <a:xfrm>
            <a:off x="519148" y="1715694"/>
            <a:ext cx="847700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Infer device type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devices there are inside the home?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Infer device-level activity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are the devices doing? </a:t>
            </a:r>
          </a:p>
        </p:txBody>
      </p:sp>
      <p:pic>
        <p:nvPicPr>
          <p:cNvPr id="6" name="Picture 5" descr="smart devices in home">
            <a:extLst>
              <a:ext uri="{FF2B5EF4-FFF2-40B4-BE49-F238E27FC236}">
                <a16:creationId xmlns:a16="http://schemas.microsoft.com/office/drawing/2014/main" id="{93FABB2B-E34D-A843-A809-14F7C9C3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33" y="2992966"/>
            <a:ext cx="4440467" cy="30872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5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Experimental setup </a:t>
            </a:r>
          </a:p>
        </p:txBody>
      </p:sp>
      <p:pic>
        <p:nvPicPr>
          <p:cNvPr id="5" name="Picture 4" descr="data collection setup">
            <a:extLst>
              <a:ext uri="{FF2B5EF4-FFF2-40B4-BE49-F238E27FC236}">
                <a16:creationId xmlns:a16="http://schemas.microsoft.com/office/drawing/2014/main" id="{37D27FAE-A2BD-334A-8B94-B1883F47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5" y="1352550"/>
            <a:ext cx="5276850" cy="4857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2ABDD-B1BA-E34C-8303-7CC249EB5CDF}"/>
              </a:ext>
            </a:extLst>
          </p:cNvPr>
          <p:cNvSpPr txBox="1"/>
          <p:nvPr/>
        </p:nvSpPr>
        <p:spPr>
          <a:xfrm>
            <a:off x="5747699" y="1393772"/>
            <a:ext cx="625803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all traffic going through the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Based on MAC or local IP separate out the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each flow look at different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Packet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4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Destinations, ports and protocols</a:t>
            </a:r>
          </a:p>
        </p:txBody>
      </p:sp>
      <p:pic>
        <p:nvPicPr>
          <p:cNvPr id="5" name="Picture 4" descr="traffic flow analysis">
            <a:extLst>
              <a:ext uri="{FF2B5EF4-FFF2-40B4-BE49-F238E27FC236}">
                <a16:creationId xmlns:a16="http://schemas.microsoft.com/office/drawing/2014/main" id="{FA8EF6FB-5C53-734F-A78D-FFDB2792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48" y="1915583"/>
            <a:ext cx="11776503" cy="38586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82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Closer look at ports and destinations</a:t>
            </a:r>
          </a:p>
        </p:txBody>
      </p:sp>
      <p:pic>
        <p:nvPicPr>
          <p:cNvPr id="5" name="Picture 4" descr="ports and destinations">
            <a:extLst>
              <a:ext uri="{FF2B5EF4-FFF2-40B4-BE49-F238E27FC236}">
                <a16:creationId xmlns:a16="http://schemas.microsoft.com/office/drawing/2014/main" id="{1D25D9CF-4DF5-9040-8229-AC9E59BF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35" y="1331608"/>
            <a:ext cx="6485467" cy="194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orts and destinations">
            <a:extLst>
              <a:ext uri="{FF2B5EF4-FFF2-40B4-BE49-F238E27FC236}">
                <a16:creationId xmlns:a16="http://schemas.microsoft.com/office/drawing/2014/main" id="{9736A233-4F5F-7C4E-9905-3A82FA588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32" y="3561134"/>
            <a:ext cx="5566606" cy="3160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6CA4C0-573B-7044-BCFD-39B030F71827}"/>
              </a:ext>
            </a:extLst>
          </p:cNvPr>
          <p:cNvSpPr txBox="1"/>
          <p:nvPr/>
        </p:nvSpPr>
        <p:spPr>
          <a:xfrm>
            <a:off x="8584915" y="203765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CB369-157B-A644-B76D-C2263DC2F9E4}"/>
              </a:ext>
            </a:extLst>
          </p:cNvPr>
          <p:cNvSpPr txBox="1"/>
          <p:nvPr/>
        </p:nvSpPr>
        <p:spPr>
          <a:xfrm>
            <a:off x="8059610" y="5274207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Destinations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93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Multi-level classifier</a:t>
            </a:r>
          </a:p>
        </p:txBody>
      </p:sp>
      <p:pic>
        <p:nvPicPr>
          <p:cNvPr id="5" name="Picture 4" descr="classifier">
            <a:extLst>
              <a:ext uri="{FF2B5EF4-FFF2-40B4-BE49-F238E27FC236}">
                <a16:creationId xmlns:a16="http://schemas.microsoft.com/office/drawing/2014/main" id="{5A2CC41D-9135-3549-8EB3-FB4C0138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1" y="1277125"/>
            <a:ext cx="11715449" cy="4734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53EEB-D590-D84A-8089-1726B0B08EEE}"/>
              </a:ext>
            </a:extLst>
          </p:cNvPr>
          <p:cNvSpPr/>
          <p:nvPr/>
        </p:nvSpPr>
        <p:spPr>
          <a:xfrm>
            <a:off x="234730" y="6130521"/>
            <a:ext cx="10388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/>
              </a:rPr>
              <a:t>A. </a:t>
            </a:r>
            <a:r>
              <a:rPr lang="en-US" sz="1400" dirty="0" err="1">
                <a:latin typeface="Source Sans Pro"/>
              </a:rPr>
              <a:t>Sivanathan</a:t>
            </a:r>
            <a:r>
              <a:rPr lang="en-US" sz="1400" dirty="0">
                <a:latin typeface="Source Sans Pro"/>
              </a:rPr>
              <a:t>, H. Habibi </a:t>
            </a:r>
            <a:r>
              <a:rPr lang="en-US" sz="1400" dirty="0" err="1">
                <a:latin typeface="Source Sans Pro"/>
              </a:rPr>
              <a:t>Gharakheili</a:t>
            </a:r>
            <a:r>
              <a:rPr lang="en-US" sz="1400" dirty="0">
                <a:latin typeface="Source Sans Pro"/>
              </a:rPr>
              <a:t>, F. </a:t>
            </a:r>
            <a:r>
              <a:rPr lang="en-US" sz="1400" dirty="0" err="1">
                <a:latin typeface="Source Sans Pro"/>
              </a:rPr>
              <a:t>Loi</a:t>
            </a:r>
            <a:r>
              <a:rPr lang="en-US" sz="1400" dirty="0">
                <a:latin typeface="Source Sans Pro"/>
              </a:rPr>
              <a:t>, A. Radford, C. </a:t>
            </a:r>
            <a:r>
              <a:rPr lang="en-US" sz="1400" dirty="0" err="1">
                <a:latin typeface="Source Sans Pro"/>
              </a:rPr>
              <a:t>Wijenayake</a:t>
            </a:r>
            <a:r>
              <a:rPr lang="en-US" sz="1400" dirty="0">
                <a:latin typeface="Source Sans Pro"/>
              </a:rPr>
              <a:t>, A. Vishwanath and V. </a:t>
            </a:r>
            <a:r>
              <a:rPr lang="en-US" sz="1400" dirty="0" err="1">
                <a:latin typeface="Source Sans Pro"/>
              </a:rPr>
              <a:t>Sivaraman</a:t>
            </a:r>
            <a:r>
              <a:rPr lang="en-US" sz="1400" dirty="0">
                <a:latin typeface="Source Sans Pro"/>
              </a:rPr>
              <a:t>, "Classifying IoT Devices in Smart Environments Using Network Traffic Characteristics", IEEE Transactions on Mobile Computing, 2018.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49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Device detection</a:t>
            </a:r>
          </a:p>
        </p:txBody>
      </p:sp>
      <p:pic>
        <p:nvPicPr>
          <p:cNvPr id="5" name="Picture 4" descr="classification accuracy">
            <a:extLst>
              <a:ext uri="{FF2B5EF4-FFF2-40B4-BE49-F238E27FC236}">
                <a16:creationId xmlns:a16="http://schemas.microsoft.com/office/drawing/2014/main" id="{F54F6635-F9E5-954A-B8CA-A89ADC8C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7" y="1117600"/>
            <a:ext cx="8768416" cy="5603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3B293-3E37-3443-B411-1BD69D6BEE16}"/>
              </a:ext>
            </a:extLst>
          </p:cNvPr>
          <p:cNvSpPr txBox="1"/>
          <p:nvPr/>
        </p:nvSpPr>
        <p:spPr>
          <a:xfrm>
            <a:off x="9054773" y="3467100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~99%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57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vice activity">
            <a:extLst>
              <a:ext uri="{FF2B5EF4-FFF2-40B4-BE49-F238E27FC236}">
                <a16:creationId xmlns:a16="http://schemas.microsoft.com/office/drawing/2014/main" id="{AB1FD5AB-B271-DB46-A0C5-DD4B6542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7" y="1037723"/>
            <a:ext cx="9215074" cy="5196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A29F0-74C4-264A-8F3C-F86A39319558}"/>
              </a:ext>
            </a:extLst>
          </p:cNvPr>
          <p:cNvSpPr txBox="1"/>
          <p:nvPr/>
        </p:nvSpPr>
        <p:spPr>
          <a:xfrm>
            <a:off x="9355967" y="2542874"/>
            <a:ext cx="28360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Traffic 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Packet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Packet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287C8D-7F4D-394F-9926-D5A0300B2BE4}"/>
              </a:ext>
            </a:extLst>
          </p:cNvPr>
          <p:cNvSpPr/>
          <p:nvPr/>
        </p:nvSpPr>
        <p:spPr>
          <a:xfrm>
            <a:off x="311027" y="6211669"/>
            <a:ext cx="99737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Smart Home is No Castle: Privacy Vulnerabilities of Encrypted IoT Traffic, Noah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Apthorpe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Dillon Reisman, Nick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Feamster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0C5447-2D6F-0A49-B39D-F1E71052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2" y="106111"/>
            <a:ext cx="10515600" cy="1325563"/>
          </a:xfrm>
        </p:spPr>
        <p:txBody>
          <a:bodyPr/>
          <a:lstStyle/>
          <a:p>
            <a:r>
              <a:rPr lang="en-US" dirty="0"/>
              <a:t>Infer device activities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Clock can have inaccuracies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421422-724F-A141-9BEF-12970C30AB97}"/>
              </a:ext>
            </a:extLst>
          </p:cNvPr>
          <p:cNvSpPr/>
          <p:nvPr/>
        </p:nvSpPr>
        <p:spPr>
          <a:xfrm>
            <a:off x="345965" y="1651218"/>
            <a:ext cx="113211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These clocks can have inaccuracies and such inaccuracies can vary across different clocks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 of these clocks can be queried over the Internet through ICMP and TCP packets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lock based process execution">
            <a:extLst>
              <a:ext uri="{FF2B5EF4-FFF2-40B4-BE49-F238E27FC236}">
                <a16:creationId xmlns:a16="http://schemas.microsoft.com/office/drawing/2014/main" id="{3441BA9F-9C4F-6143-A4C3-EC57965E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31" y="3914775"/>
            <a:ext cx="5194300" cy="2806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7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AEE2-30BB-704B-8966-EF8C5A45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our own smart living room lab!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my IoT lab">
            <a:extLst>
              <a:ext uri="{FF2B5EF4-FFF2-40B4-BE49-F238E27FC236}">
                <a16:creationId xmlns:a16="http://schemas.microsoft.com/office/drawing/2014/main" id="{8E620863-3C14-6A4E-AEC1-852E1B7CC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1" y="1333466"/>
            <a:ext cx="8110949" cy="413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D1AD0-1C45-A141-ACFA-C291701B0485}"/>
              </a:ext>
            </a:extLst>
          </p:cNvPr>
          <p:cNvSpPr txBox="1"/>
          <p:nvPr/>
        </p:nvSpPr>
        <p:spPr>
          <a:xfrm>
            <a:off x="8844995" y="1416560"/>
            <a:ext cx="28809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Smart plugs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Smart lights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Smart TV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Alexa Echo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Alexa Echo Look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NestCam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DoorRing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bell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Motion Sensors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Door Sensors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SmartThingHub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OnHub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313E-C3C3-114B-A3D6-328C26799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88" y="5984222"/>
            <a:ext cx="10515600" cy="649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Lab will act a testbed to facilitate IoT relevant research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BD908-C505-C74B-B454-99B194F5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&quot;&quot;">
            <a:extLst>
              <a:ext uri="{FF2B5EF4-FFF2-40B4-BE49-F238E27FC236}">
                <a16:creationId xmlns:a16="http://schemas.microsoft.com/office/drawing/2014/main" id="{87BB4587-3083-9741-B1F1-527A0F54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469" y="3844595"/>
            <a:ext cx="2694320" cy="26943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F73CC1-450A-8840-89D5-91227CD5974E}"/>
              </a:ext>
            </a:extLst>
          </p:cNvPr>
          <p:cNvSpPr txBox="1"/>
          <p:nvPr/>
        </p:nvSpPr>
        <p:spPr>
          <a:xfrm>
            <a:off x="295371" y="1662284"/>
            <a:ext cx="85441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Infer human activities from network traffic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GDPR compliance of IoT services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Analyzing the Alexa skill eco-system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vetting Alexa skill permissions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Tracking ecosystem for IoT</a:t>
            </a:r>
          </a:p>
        </p:txBody>
      </p:sp>
      <p:pic>
        <p:nvPicPr>
          <p:cNvPr id="12" name="Picture 11" descr="&quot;&quot;">
            <a:extLst>
              <a:ext uri="{FF2B5EF4-FFF2-40B4-BE49-F238E27FC236}">
                <a16:creationId xmlns:a16="http://schemas.microsoft.com/office/drawing/2014/main" id="{1FE5DB46-5927-E941-9BC6-5C6DAE325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505" y="1577337"/>
            <a:ext cx="2840373" cy="2097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A005E-DC90-5F4D-9750-DD628480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IoT related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2E07-7426-654D-B9A7-C08F0DA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22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77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Logistics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5420" y="1882050"/>
            <a:ext cx="109570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cs typeface="Arial" charset="0"/>
              </a:rPr>
              <a:t>Project Final Report Nov. 16 @11:59pm</a:t>
            </a:r>
          </a:p>
          <a:p>
            <a:endParaRPr lang="en-US" sz="32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cs typeface="Arial" charset="0"/>
              </a:rPr>
              <a:t>Final Exam On Nov. 19 (9am-11am) on Moodle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Arial" charset="0"/>
                <a:cs typeface="Arial" charset="0"/>
              </a:rPr>
              <a:t>More on this next week (also have a review class on Tuesday)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Class evaluation (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please complete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Survey Link =&gt; </a:t>
            </a:r>
            <a:r>
              <a:rPr lang="en-US" sz="3200" dirty="0">
                <a:hlinkClick r:id="rId3"/>
              </a:rPr>
              <a:t>http://go.ncsu.edu/cesurvey</a:t>
            </a:r>
            <a:endParaRPr lang="en-US" sz="2800" dirty="0">
              <a:solidFill>
                <a:srgbClr val="2125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1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Accessible clocks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5DCC97-ACCB-F14A-B315-2AC9DA6C83E6}"/>
              </a:ext>
            </a:extLst>
          </p:cNvPr>
          <p:cNvSpPr/>
          <p:nvPr/>
        </p:nvSpPr>
        <p:spPr>
          <a:xfrm>
            <a:off x="345965" y="1478730"/>
            <a:ext cx="71893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ICMP timestamp request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Generated from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clock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commonly disabled or blocked by firewalls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TCP sequence numbers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Works for Linux, generated from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clock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rewriting needs state on firewalls,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TCP timestamp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Newer feature than ICMP timestamps, generated from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 counter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enabled by default on all modern TCP stacks, hard to block on firewalls, required on fast networks</a:t>
            </a:r>
          </a:p>
        </p:txBody>
      </p:sp>
      <p:pic>
        <p:nvPicPr>
          <p:cNvPr id="6" name="Picture 5" descr="TCP packet in wireshark">
            <a:extLst>
              <a:ext uri="{FF2B5EF4-FFF2-40B4-BE49-F238E27FC236}">
                <a16:creationId xmlns:a16="http://schemas.microsoft.com/office/drawing/2014/main" id="{0E327F9D-B03B-6C41-893E-C3EB8FFA7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33" y="1130300"/>
            <a:ext cx="4013200" cy="5105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2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physical device fingerprinting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DB546-71A9-8C4E-8F67-1941E026B4FA}"/>
              </a:ext>
            </a:extLst>
          </p:cNvPr>
          <p:cNvSpPr/>
          <p:nvPr/>
        </p:nvSpPr>
        <p:spPr>
          <a:xfrm>
            <a:off x="345965" y="1389608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Offset: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The difference between two clocks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Skew: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The rate of change of offset (ppm)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Stable on one machine (±1–2 ppm), but varies over different machines (up to ±50 ppm)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Can give 4–6 bits of information on machine identity</a:t>
            </a:r>
          </a:p>
        </p:txBody>
      </p:sp>
      <p:pic>
        <p:nvPicPr>
          <p:cNvPr id="6" name="Picture 5" descr="drift of TCP clock">
            <a:extLst>
              <a:ext uri="{FF2B5EF4-FFF2-40B4-BE49-F238E27FC236}">
                <a16:creationId xmlns:a16="http://schemas.microsoft.com/office/drawing/2014/main" id="{4649AD82-A301-CE4A-BFDA-F6244487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702692"/>
            <a:ext cx="5041900" cy="4112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35C048-9F17-2540-B56D-F5BC2059A3F4}"/>
              </a:ext>
            </a:extLst>
          </p:cNvPr>
          <p:cNvSpPr/>
          <p:nvPr/>
        </p:nvSpPr>
        <p:spPr>
          <a:xfrm>
            <a:off x="668649" y="6171683"/>
            <a:ext cx="10192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Remote physical device fingerprinting. </a:t>
            </a:r>
            <a:r>
              <a:rPr lang="en-US" dirty="0" err="1"/>
              <a:t>Tadayoshi</a:t>
            </a:r>
            <a:r>
              <a:rPr lang="en-US" dirty="0"/>
              <a:t> Kohno, Andre </a:t>
            </a:r>
            <a:r>
              <a:rPr lang="en-US" dirty="0" err="1"/>
              <a:t>Broido</a:t>
            </a:r>
            <a:r>
              <a:rPr lang="en-US" dirty="0"/>
              <a:t>, kc </a:t>
            </a:r>
            <a:r>
              <a:rPr lang="en-US" dirty="0" err="1"/>
              <a:t>claffy</a:t>
            </a:r>
            <a:r>
              <a:rPr lang="en-US" dirty="0"/>
              <a:t>. IEEE Symposium on Security and Privacy 2005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5" y="153167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Impact of remote device identification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8CC48-6D7E-FC4A-A032-A84846646843}"/>
              </a:ext>
            </a:extLst>
          </p:cNvPr>
          <p:cNvSpPr/>
          <p:nvPr/>
        </p:nvSpPr>
        <p:spPr>
          <a:xfrm>
            <a:off x="345965" y="1478730"/>
            <a:ext cx="115412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 machines, as they change IP address, ISP and even physical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De-anonymize network traces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Detecting whether a host is running on a virtual machine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Confirming whether a group of hosts are running on the same hardware (e.g. a honeynet)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Counting number of hosts behind a NAT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paper did note that clock skew can be affected by temperature, but did not explore the full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4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818" y="1203034"/>
            <a:ext cx="6848364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Website fingerprinting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9DF20457-9D52-DB47-AE27-2E3DE01D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08" y="3179233"/>
            <a:ext cx="1841500" cy="2781300"/>
          </a:xfrm>
          <a:prstGeom prst="rect">
            <a:avLst/>
          </a:prstGeom>
        </p:spPr>
      </p:pic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A435A100-37E8-CD4B-A573-67C534F2B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2849563"/>
            <a:ext cx="2522008" cy="25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25996</TotalTime>
  <Words>1674</Words>
  <Application>Microsoft Macintosh PowerPoint</Application>
  <PresentationFormat>Widescreen</PresentationFormat>
  <Paragraphs>356</Paragraphs>
  <Slides>52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Helvetica</vt:lpstr>
      <vt:lpstr>Helvetica Neue</vt:lpstr>
      <vt:lpstr>Source Sans Pro</vt:lpstr>
      <vt:lpstr>System Font Regular</vt:lpstr>
      <vt:lpstr>Wingdings</vt:lpstr>
      <vt:lpstr>Office Theme</vt:lpstr>
      <vt:lpstr>CSC 533: Privacy in the Digital Age (Fall 2020)  Lecture 24: Inference attack on networked devices </vt:lpstr>
      <vt:lpstr>Goals for today</vt:lpstr>
      <vt:lpstr>Remote device identification</vt:lpstr>
      <vt:lpstr>Computers have multiple clocks</vt:lpstr>
      <vt:lpstr>Clock can have inaccuracies</vt:lpstr>
      <vt:lpstr>Accessible clocks </vt:lpstr>
      <vt:lpstr>Remote physical device fingerprinting</vt:lpstr>
      <vt:lpstr>Impact of remote device identification</vt:lpstr>
      <vt:lpstr>Website fingerprinting</vt:lpstr>
      <vt:lpstr>Website fingerprinting</vt:lpstr>
      <vt:lpstr>Website fingerprinting (Tor)</vt:lpstr>
      <vt:lpstr>Website fingerprinting (Tor)</vt:lpstr>
      <vt:lpstr>Website fingerprinting (Tor)</vt:lpstr>
      <vt:lpstr>Website fingerprinting (Tor)</vt:lpstr>
      <vt:lpstr>Website fingerprinting (evaluation setup)</vt:lpstr>
      <vt:lpstr>Tor hidden services</vt:lpstr>
      <vt:lpstr>Proposed approaches</vt:lpstr>
      <vt:lpstr>kNN approach (Wang et al. 2014)</vt:lpstr>
      <vt:lpstr>kNN</vt:lpstr>
      <vt:lpstr>CUMUL (Panchenko et al, 2016) </vt:lpstr>
      <vt:lpstr>SVM </vt:lpstr>
      <vt:lpstr>k-Fingerprinting (Hayes et al, 2016)</vt:lpstr>
      <vt:lpstr>Real-world implications</vt:lpstr>
      <vt:lpstr>Client side assumption</vt:lpstr>
      <vt:lpstr>Effect of multi-tab browsing</vt:lpstr>
      <vt:lpstr>Experiments multi-tab</vt:lpstr>
      <vt:lpstr>Experiments: TBB version</vt:lpstr>
      <vt:lpstr>Adversary side assumption</vt:lpstr>
      <vt:lpstr>Experiments: network conditions</vt:lpstr>
      <vt:lpstr>Experiments: network conditions</vt:lpstr>
      <vt:lpstr>Experiments: network conditions</vt:lpstr>
      <vt:lpstr>Experiments: network conditions</vt:lpstr>
      <vt:lpstr>Experiments: network conditions</vt:lpstr>
      <vt:lpstr>Data staleness</vt:lpstr>
      <vt:lpstr>Disparate impact</vt:lpstr>
      <vt:lpstr>Misclassifications of onion services: Sites that are “safe”</vt:lpstr>
      <vt:lpstr>Site-level Feature Analysis</vt:lpstr>
      <vt:lpstr>Site Level Feature Analysis</vt:lpstr>
      <vt:lpstr>WF countermeasures</vt:lpstr>
      <vt:lpstr>WF countermeasures</vt:lpstr>
      <vt:lpstr>PowerPoint Presentation</vt:lpstr>
      <vt:lpstr>Welcoming IoT devices into our homes</vt:lpstr>
      <vt:lpstr>Two forms of inference</vt:lpstr>
      <vt:lpstr>Experimental setup </vt:lpstr>
      <vt:lpstr>Destinations, ports and protocols</vt:lpstr>
      <vt:lpstr>Closer look at ports and destinations</vt:lpstr>
      <vt:lpstr>Multi-level classifier</vt:lpstr>
      <vt:lpstr>Device detection</vt:lpstr>
      <vt:lpstr>Infer device activities</vt:lpstr>
      <vt:lpstr>We have our own smart living room lab! </vt:lpstr>
      <vt:lpstr>Ongoing IoT related Projects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876</cp:revision>
  <cp:lastPrinted>2019-03-07T14:57:39Z</cp:lastPrinted>
  <dcterms:created xsi:type="dcterms:W3CDTF">2019-01-03T13:29:27Z</dcterms:created>
  <dcterms:modified xsi:type="dcterms:W3CDTF">2020-11-10T13:43:04Z</dcterms:modified>
</cp:coreProperties>
</file>